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62" r:id="rId11"/>
    <p:sldId id="363" r:id="rId12"/>
    <p:sldId id="330" r:id="rId13"/>
    <p:sldId id="260" r:id="rId14"/>
    <p:sldId id="361" r:id="rId15"/>
    <p:sldId id="261" r:id="rId16"/>
    <p:sldId id="262" r:id="rId17"/>
    <p:sldId id="263" r:id="rId18"/>
    <p:sldId id="264" r:id="rId19"/>
    <p:sldId id="271" r:id="rId20"/>
    <p:sldId id="265" r:id="rId21"/>
    <p:sldId id="332" r:id="rId22"/>
    <p:sldId id="345" r:id="rId23"/>
    <p:sldId id="346" r:id="rId24"/>
    <p:sldId id="331" r:id="rId25"/>
    <p:sldId id="342" r:id="rId26"/>
    <p:sldId id="266" r:id="rId27"/>
    <p:sldId id="270" r:id="rId28"/>
    <p:sldId id="283" r:id="rId29"/>
    <p:sldId id="276" r:id="rId30"/>
    <p:sldId id="341" r:id="rId31"/>
    <p:sldId id="278" r:id="rId32"/>
    <p:sldId id="277" r:id="rId33"/>
    <p:sldId id="274" r:id="rId34"/>
    <p:sldId id="297" r:id="rId35"/>
    <p:sldId id="298" r:id="rId36"/>
    <p:sldId id="279" r:id="rId37"/>
    <p:sldId id="322" r:id="rId38"/>
    <p:sldId id="299" r:id="rId39"/>
    <p:sldId id="300" r:id="rId40"/>
    <p:sldId id="352" r:id="rId41"/>
    <p:sldId id="273" r:id="rId42"/>
    <p:sldId id="272" r:id="rId43"/>
    <p:sldId id="280" r:id="rId44"/>
    <p:sldId id="347" r:id="rId45"/>
    <p:sldId id="348" r:id="rId46"/>
    <p:sldId id="344" r:id="rId47"/>
    <p:sldId id="281" r:id="rId48"/>
    <p:sldId id="339" r:id="rId49"/>
    <p:sldId id="282" r:id="rId50"/>
    <p:sldId id="323" r:id="rId51"/>
    <p:sldId id="360" r:id="rId52"/>
    <p:sldId id="319" r:id="rId53"/>
    <p:sldId id="329" r:id="rId54"/>
    <p:sldId id="320" r:id="rId55"/>
    <p:sldId id="353" r:id="rId56"/>
    <p:sldId id="354" r:id="rId57"/>
    <p:sldId id="284" r:id="rId58"/>
    <p:sldId id="285" r:id="rId59"/>
    <p:sldId id="286" r:id="rId60"/>
    <p:sldId id="287" r:id="rId61"/>
    <p:sldId id="316" r:id="rId62"/>
    <p:sldId id="321" r:id="rId63"/>
    <p:sldId id="340" r:id="rId64"/>
    <p:sldId id="358" r:id="rId65"/>
    <p:sldId id="291" r:id="rId66"/>
    <p:sldId id="288" r:id="rId67"/>
    <p:sldId id="290" r:id="rId68"/>
    <p:sldId id="324" r:id="rId69"/>
    <p:sldId id="292" r:id="rId70"/>
    <p:sldId id="355" r:id="rId71"/>
    <p:sldId id="293" r:id="rId72"/>
    <p:sldId id="351" r:id="rId73"/>
    <p:sldId id="301" r:id="rId74"/>
    <p:sldId id="304" r:id="rId75"/>
    <p:sldId id="305" r:id="rId76"/>
    <p:sldId id="306" r:id="rId77"/>
    <p:sldId id="310" r:id="rId78"/>
    <p:sldId id="294" r:id="rId79"/>
    <p:sldId id="302" r:id="rId80"/>
    <p:sldId id="303" r:id="rId81"/>
    <p:sldId id="325" r:id="rId82"/>
    <p:sldId id="307" r:id="rId83"/>
    <p:sldId id="295" r:id="rId84"/>
    <p:sldId id="296" r:id="rId85"/>
    <p:sldId id="312" r:id="rId86"/>
    <p:sldId id="314" r:id="rId87"/>
    <p:sldId id="356" r:id="rId88"/>
    <p:sldId id="357" r:id="rId89"/>
    <p:sldId id="350" r:id="rId90"/>
    <p:sldId id="308" r:id="rId91"/>
    <p:sldId id="313" r:id="rId92"/>
    <p:sldId id="309" r:id="rId93"/>
    <p:sldId id="336" r:id="rId94"/>
    <p:sldId id="315" r:id="rId95"/>
    <p:sldId id="338" r:id="rId96"/>
    <p:sldId id="333" r:id="rId97"/>
    <p:sldId id="334" r:id="rId98"/>
    <p:sldId id="335" r:id="rId99"/>
    <p:sldId id="359" r:id="rId100"/>
    <p:sldId id="317" r:id="rId101"/>
    <p:sldId id="318" r:id="rId102"/>
    <p:sldId id="326" r:id="rId103"/>
    <p:sldId id="327" r:id="rId104"/>
    <p:sldId id="328" r:id="rId10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  <p14:sldId id="362"/>
            <p14:sldId id="363"/>
          </p14:sldIdLst>
        </p14:section>
        <p14:section name="illusions" id="{C467C3E8-D9BF-4E85-A62F-A672EDF4898C}">
          <p14:sldIdLst>
            <p14:sldId id="330"/>
            <p14:sldId id="260"/>
            <p14:sldId id="361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60"/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24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#ref-CR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atEwEo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ouncin-and-behavin-academy/the-optical-trick-that-knocked-my-socks-off-1a72e23ac13f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jpeg"/><Relationship Id="rId4" Type="http://schemas.openxmlformats.org/officeDocument/2006/relationships/image" Target="../media/image78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hyperlink" Target="https://commons.wikimedia.org/w/index.php?curid=840156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1D34-36B9-0370-F34D-2BB8F12C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Graph reading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93958-4454-A1D2-019A-6DE9AD1D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diagram of a diagram of a person's head&#10;&#10;Description automatically generated">
            <a:extLst>
              <a:ext uri="{FF2B5EF4-FFF2-40B4-BE49-F238E27FC236}">
                <a16:creationId xmlns:a16="http://schemas.microsoft.com/office/drawing/2014/main" id="{13940D76-8CCF-9AE4-FC59-9976B9A7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4081"/>
            <a:ext cx="7772400" cy="2947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9F8B3-DC87-EB67-7ED6-754B1EBF7CDA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Pinker (</a:t>
            </a:r>
            <a:r>
              <a:rPr lang="en-CA" dirty="0">
                <a:hlinkClick r:id="rId3" tooltip="Pinker, S. (1990). A theory of graph comprehension. In Artificial intelligence and the future of testing, (pp. 73–126)."/>
              </a:rPr>
              <a:t>1990</a:t>
            </a:r>
            <a:r>
              <a:rPr lang="en-CA" dirty="0"/>
              <a:t>): cognitive model that integrates top-down and bottom-up encoding mechanisms in understanding  of data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we do, given a graph and a question?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2B220-C818-6212-5CF3-26CF5DD87C7B}"/>
              </a:ext>
            </a:extLst>
          </p:cNvPr>
          <p:cNvSpPr txBox="1"/>
          <p:nvPr/>
        </p:nvSpPr>
        <p:spPr>
          <a:xfrm>
            <a:off x="533400" y="580638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Pinker, S. (1990). A theory of graph comprehension. In </a:t>
            </a:r>
            <a:r>
              <a:rPr lang="en-CA" sz="1400" i="1" dirty="0"/>
              <a:t>Artificial intelligence and the future of testing.</a:t>
            </a:r>
          </a:p>
          <a:p>
            <a:r>
              <a:rPr lang="en-CA" sz="1400" dirty="0"/>
              <a:t>Image from: Padilla </a:t>
            </a:r>
            <a:r>
              <a:rPr lang="en-CA" sz="1400" dirty="0" err="1"/>
              <a:t>etal</a:t>
            </a:r>
            <a:r>
              <a:rPr lang="en-CA" sz="1400" dirty="0"/>
              <a:t>. (2018) </a:t>
            </a:r>
            <a:r>
              <a:rPr lang="en-CA" sz="1400" dirty="0">
                <a:hlinkClick r:id="rId4"/>
              </a:rPr>
              <a:t>https://bit.ly/4atEwEo</a:t>
            </a:r>
            <a:r>
              <a:rPr lang="en-CA" sz="14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A194F-977B-B41C-8499-1A54ED1BEA16}"/>
              </a:ext>
            </a:extLst>
          </p:cNvPr>
          <p:cNvSpPr/>
          <p:nvPr/>
        </p:nvSpPr>
        <p:spPr>
          <a:xfrm>
            <a:off x="609600" y="3200400"/>
            <a:ext cx="16002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9D3FC8-BC26-FC20-52FB-A4003871C669}"/>
              </a:ext>
            </a:extLst>
          </p:cNvPr>
          <p:cNvSpPr/>
          <p:nvPr/>
        </p:nvSpPr>
        <p:spPr>
          <a:xfrm>
            <a:off x="6819900" y="2148788"/>
            <a:ext cx="1600200" cy="823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2721A3-383A-1060-EA49-6B83E4D70255}"/>
              </a:ext>
            </a:extLst>
          </p:cNvPr>
          <p:cNvGrpSpPr/>
          <p:nvPr/>
        </p:nvGrpSpPr>
        <p:grpSpPr>
          <a:xfrm>
            <a:off x="2590800" y="4949724"/>
            <a:ext cx="2286000" cy="390815"/>
            <a:chOff x="2590800" y="4949724"/>
            <a:chExt cx="2286000" cy="390815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9BFEF74-BD34-08B2-F0F6-DDDD44DA602C}"/>
                </a:ext>
              </a:extLst>
            </p:cNvPr>
            <p:cNvSpPr/>
            <p:nvPr/>
          </p:nvSpPr>
          <p:spPr>
            <a:xfrm>
              <a:off x="2590800" y="4950446"/>
              <a:ext cx="2286000" cy="39009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706FB3-B6CB-5DD8-BD47-2E61A901EAD8}"/>
                </a:ext>
              </a:extLst>
            </p:cNvPr>
            <p:cNvSpPr txBox="1"/>
            <p:nvPr/>
          </p:nvSpPr>
          <p:spPr>
            <a:xfrm>
              <a:off x="3467100" y="494972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51A81F-703B-386F-0F5B-0801899C61CF}"/>
              </a:ext>
            </a:extLst>
          </p:cNvPr>
          <p:cNvGrpSpPr/>
          <p:nvPr/>
        </p:nvGrpSpPr>
        <p:grpSpPr>
          <a:xfrm>
            <a:off x="4343400" y="2135084"/>
            <a:ext cx="2286000" cy="393045"/>
            <a:chOff x="4343400" y="2135084"/>
            <a:chExt cx="2286000" cy="393045"/>
          </a:xfrm>
        </p:grpSpPr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C7AEDFA-65BA-B74A-C649-50BDBDA038CC}"/>
                </a:ext>
              </a:extLst>
            </p:cNvPr>
            <p:cNvSpPr/>
            <p:nvPr/>
          </p:nvSpPr>
          <p:spPr>
            <a:xfrm>
              <a:off x="4343400" y="2138036"/>
              <a:ext cx="2286000" cy="39009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C5999-BC9A-1C2A-D206-2F70B5E5B3E3}"/>
                </a:ext>
              </a:extLst>
            </p:cNvPr>
            <p:cNvSpPr txBox="1"/>
            <p:nvPr/>
          </p:nvSpPr>
          <p:spPr>
            <a:xfrm>
              <a:off x="5219700" y="213508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slow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9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</a:t>
            </a:r>
            <a:r>
              <a:rPr lang="en-US" u="sng" dirty="0"/>
              <a:t>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</a:t>
            </a:r>
            <a:r>
              <a:rPr lang="en-US" u="sng" dirty="0"/>
              <a:t>varying lightness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</a:t>
            </a:r>
            <a:r>
              <a:rPr lang="en-US" u="sng" dirty="0"/>
              <a:t>decreasing</a:t>
            </a:r>
            <a:r>
              <a:rPr lang="en-US" dirty="0"/>
              <a:t>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</a:p>
          <a:p>
            <a:r>
              <a:rPr lang="en-US" dirty="0">
                <a:sym typeface="Symbol"/>
              </a:rPr>
              <a:t>Cognition: What is the viewer’s TASK?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1B8D-5F0F-0BFE-0BB1-A1F65FFC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Fast vs slow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8339-AFAD-44F8-36F4-2DF30BC1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diagram of a person's head&#10;&#10;Description automatically generated">
            <a:extLst>
              <a:ext uri="{FF2B5EF4-FFF2-40B4-BE49-F238E27FC236}">
                <a16:creationId xmlns:a16="http://schemas.microsoft.com/office/drawing/2014/main" id="{039E2A86-2148-0B27-AF04-AEBB1AD2F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827214" cy="519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B8F25-D350-3C1A-A05E-A6489616290A}"/>
              </a:ext>
            </a:extLst>
          </p:cNvPr>
          <p:cNvSpPr txBox="1"/>
          <p:nvPr/>
        </p:nvSpPr>
        <p:spPr>
          <a:xfrm>
            <a:off x="60198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Padilla et al. (2018)</a:t>
            </a:r>
            <a:endParaRPr lang="en-CA" dirty="0"/>
          </a:p>
          <a:p>
            <a:r>
              <a:rPr lang="en-CA" dirty="0"/>
              <a:t>Decisions based on graphs can use </a:t>
            </a:r>
            <a:r>
              <a:rPr lang="en-CA" dirty="0">
                <a:solidFill>
                  <a:srgbClr val="FF0000"/>
                </a:solidFill>
              </a:rPr>
              <a:t>fast</a:t>
            </a:r>
            <a:r>
              <a:rPr lang="en-CA" dirty="0"/>
              <a:t> or slow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D61C-30DD-3F91-1E8B-EB3792510B70}"/>
              </a:ext>
            </a:extLst>
          </p:cNvPr>
          <p:cNvSpPr txBox="1"/>
          <p:nvPr/>
        </p:nvSpPr>
        <p:spPr>
          <a:xfrm>
            <a:off x="6284414" y="4038600"/>
            <a:ext cx="240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Slow</a:t>
            </a:r>
            <a:r>
              <a:rPr lang="en-CA" dirty="0"/>
              <a:t> processing interrogates stages in the process against working memory</a:t>
            </a:r>
          </a:p>
        </p:txBody>
      </p:sp>
    </p:spTree>
    <p:extLst>
      <p:ext uri="{BB962C8B-B14F-4D97-AF65-F5344CB8AC3E}">
        <p14:creationId xmlns:p14="http://schemas.microsoft.com/office/powerpoint/2010/main" val="327780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42130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2400" b="1" dirty="0">
                <a:solidFill>
                  <a:srgbClr val="FF0000"/>
                </a:solidFill>
              </a:rPr>
              <a:t>not to do </a:t>
            </a:r>
            <a:r>
              <a:rPr lang="en-US" sz="24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E527-AFD0-BE81-CDA5-5944BFCC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Are these lines changing length?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91850-A6A5-50A4-9416-DF7FD95D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diagram of a wave motion&#10;&#10;Description automatically generated">
            <a:extLst>
              <a:ext uri="{FF2B5EF4-FFF2-40B4-BE49-F238E27FC236}">
                <a16:creationId xmlns:a16="http://schemas.microsoft.com/office/drawing/2014/main" id="{434DC602-8417-F3B8-E126-018BB419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4823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0D66C-A04F-58B6-772B-14EF6665FA32}"/>
              </a:ext>
            </a:extLst>
          </p:cNvPr>
          <p:cNvSpPr txBox="1"/>
          <p:nvPr/>
        </p:nvSpPr>
        <p:spPr>
          <a:xfrm>
            <a:off x="7620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https://medium.com/bouncin-and-behavin-academy/the-optical-trick-that-knocked-my-socks-off-1a72e23ac13f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2A2C4-6DC1-C391-C143-4F53F439B364}"/>
              </a:ext>
            </a:extLst>
          </p:cNvPr>
          <p:cNvSpPr txBox="1"/>
          <p:nvPr/>
        </p:nvSpPr>
        <p:spPr>
          <a:xfrm>
            <a:off x="5562600" y="16002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Focus your eyes on the center, and describe the pattern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</a:t>
            </a:r>
            <a:r>
              <a:rPr lang="en-CA" dirty="0">
                <a:solidFill>
                  <a:srgbClr val="FF0000"/>
                </a:solidFill>
              </a:rPr>
              <a:t>red bar </a:t>
            </a:r>
            <a:r>
              <a:rPr lang="en-CA" dirty="0"/>
              <a:t>at top, right. Is it changing?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the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gray arrows</a:t>
            </a:r>
            <a:r>
              <a:rPr lang="en-CA" dirty="0"/>
              <a:t> surrounding these bars. What do you see?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2A8B9-27A6-81B6-0AC3-0FDB7BACF101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2515454"/>
            <a:ext cx="381000" cy="151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6EBFC-6504-3A04-ED74-18682F609DD0}"/>
              </a:ext>
            </a:extLst>
          </p:cNvPr>
          <p:cNvSpPr txBox="1"/>
          <p:nvPr/>
        </p:nvSpPr>
        <p:spPr>
          <a:xfrm>
            <a:off x="55626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Arrows are often useful in data graphs. </a:t>
            </a:r>
          </a:p>
          <a:p>
            <a:r>
              <a:rPr lang="en-CA" dirty="0"/>
              <a:t>Always use </a:t>
            </a:r>
            <a:r>
              <a:rPr lang="en-CA" dirty="0">
                <a:solidFill>
                  <a:srgbClr val="7030A0"/>
                </a:solidFill>
              </a:rPr>
              <a:t>same directions &amp; angles</a:t>
            </a:r>
            <a:r>
              <a:rPr lang="en-CA" dirty="0"/>
              <a:t> for arrow heads </a:t>
            </a:r>
            <a:r>
              <a:rPr lang="en-CA" dirty="0">
                <a:sym typeface="Symbol" panose="05050102010706020507" pitchFamily="18" charset="2"/>
              </a:rPr>
              <a:t>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1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</a:t>
            </a:r>
            <a:r>
              <a:rPr lang="en-US" sz="2400" dirty="0">
                <a:solidFill>
                  <a:srgbClr val="FF0000"/>
                </a:solidFill>
              </a:rPr>
              <a:t>difference</a:t>
            </a:r>
            <a:r>
              <a:rPr lang="en-US" sz="2400" dirty="0"/>
              <a:t>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905000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542186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876300" y="1088509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large </a:t>
            </a:r>
            <a:r>
              <a:rPr lang="en-US" sz="2400" dirty="0"/>
              <a:t>are transport accidents?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How much bigger </a:t>
            </a:r>
            <a:r>
              <a:rPr lang="en-US" sz="2400" dirty="0"/>
              <a:t>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</a:t>
            </a:r>
            <a:r>
              <a:rPr lang="en-US" sz="2400" dirty="0">
                <a:solidFill>
                  <a:srgbClr val="FF0000"/>
                </a:solidFill>
              </a:rPr>
              <a:t>larger</a:t>
            </a:r>
            <a:r>
              <a:rPr lang="en-US" sz="2400" dirty="0"/>
              <a:t>– South Africa or Egypt?</a:t>
            </a:r>
          </a:p>
          <a:p>
            <a:r>
              <a:rPr lang="en-US" sz="2400" dirty="0"/>
              <a:t>Harder: </a:t>
            </a:r>
            <a:r>
              <a:rPr lang="en-US" sz="2400" dirty="0">
                <a:solidFill>
                  <a:srgbClr val="FF0000"/>
                </a:solidFill>
              </a:rPr>
              <a:t>How much larger </a:t>
            </a:r>
            <a:r>
              <a:rPr lang="en-US" sz="2400" dirty="0"/>
              <a:t>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tuned to the positive correlation between these dark (</a:t>
            </a:r>
            <a:r>
              <a:rPr lang="en-US" dirty="0">
                <a:solidFill>
                  <a:schemeClr val="tx2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tan</a:t>
            </a:r>
            <a:r>
              <a:rPr lang="en-US" dirty="0"/>
              <a:t>) vs. light color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35DCB-F3D6-C486-2F3E-06383EC3AB69}"/>
              </a:ext>
            </a:extLst>
          </p:cNvPr>
          <p:cNvCxnSpPr/>
          <p:nvPr/>
        </p:nvCxnSpPr>
        <p:spPr>
          <a:xfrm flipH="1">
            <a:off x="1219200" y="5410200"/>
            <a:ext cx="533400" cy="5334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6F19C1-6E2D-AA6F-68A0-3B0CE92E0101}"/>
              </a:ext>
            </a:extLst>
          </p:cNvPr>
          <p:cNvSpPr txBox="1"/>
          <p:nvPr/>
        </p:nvSpPr>
        <p:spPr>
          <a:xfrm>
            <a:off x="1905000" y="5774323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What we see most accurately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(icon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(background 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 (outliers)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E925F6-A8DC-FBC4-9FF9-B3132CD54D4F}"/>
              </a:ext>
            </a:extLst>
          </p:cNvPr>
          <p:cNvSpPr/>
          <p:nvPr/>
        </p:nvSpPr>
        <p:spPr>
          <a:xfrm>
            <a:off x="7505307" y="4216062"/>
            <a:ext cx="381000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63180F-64CA-D105-7FC1-4953DB2080AF}"/>
              </a:ext>
            </a:extLst>
          </p:cNvPr>
          <p:cNvSpPr/>
          <p:nvPr/>
        </p:nvSpPr>
        <p:spPr>
          <a:xfrm>
            <a:off x="7467600" y="5837661"/>
            <a:ext cx="381000" cy="304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267B38-FD01-4A8E-D883-96267C8D4382}"/>
              </a:ext>
            </a:extLst>
          </p:cNvPr>
          <p:cNvSpPr/>
          <p:nvPr/>
        </p:nvSpPr>
        <p:spPr>
          <a:xfrm>
            <a:off x="5774847" y="3272260"/>
            <a:ext cx="36576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8B7FA2-9831-02F5-4777-C54FDF77D33C}"/>
              </a:ext>
            </a:extLst>
          </p:cNvPr>
          <p:cNvSpPr/>
          <p:nvPr/>
        </p:nvSpPr>
        <p:spPr>
          <a:xfrm>
            <a:off x="5198882" y="5334000"/>
            <a:ext cx="365760" cy="274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separable</a:t>
            </a:r>
            <a:r>
              <a:rPr lang="en-US" dirty="0"/>
              <a:t>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diagram of directions and arrows&#10;&#10;Description automatically generated with medium confidence">
            <a:extLst>
              <a:ext uri="{FF2B5EF4-FFF2-40B4-BE49-F238E27FC236}">
                <a16:creationId xmlns:a16="http://schemas.microsoft.com/office/drawing/2014/main" id="{9ED8DB04-9E74-195E-8CF0-0A9754964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54" y="1066800"/>
            <a:ext cx="2874122" cy="5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Symbol"/>
              </a:rPr>
              <a:t>via</a:t>
            </a:r>
            <a:r>
              <a:rPr lang="en-US" dirty="0">
                <a:sym typeface="Symbol"/>
              </a:rPr>
              <a:t>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Symbol"/>
              </a:rPr>
              <a:t>sensibly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Symbol"/>
              </a:rPr>
              <a:t>ordered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Symbol"/>
              </a:rPr>
              <a:t>hues</a:t>
            </a:r>
            <a:r>
              <a:rPr lang="en-US" dirty="0">
                <a:sym typeface="Symbol"/>
              </a:rPr>
              <a:t>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When we construct a graph, we </a:t>
            </a:r>
            <a:r>
              <a:rPr lang="en-US" sz="2400" dirty="0">
                <a:solidFill>
                  <a:srgbClr val="FF0000"/>
                </a:solidFill>
              </a:rPr>
              <a:t>encode</a:t>
            </a:r>
            <a:r>
              <a:rPr lang="en-US" sz="2400" dirty="0"/>
              <a:t> a numerical or categorical variable as a graphical attribute</a:t>
            </a:r>
          </a:p>
          <a:p>
            <a:r>
              <a:rPr lang="en-US" sz="2400" dirty="0"/>
              <a:t>When we view a graph, the goal is to </a:t>
            </a:r>
            <a:r>
              <a:rPr lang="en-US" sz="2400" dirty="0">
                <a:solidFill>
                  <a:srgbClr val="FF0000"/>
                </a:solidFill>
              </a:rPr>
              <a:t>decode</a:t>
            </a:r>
            <a:r>
              <a:rPr lang="en-US" sz="2400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Encoding should rely on features that can easily be decoded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Designing effective graphs depends on understanding these ideas!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200400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top-down</a:t>
            </a:r>
            <a:r>
              <a:rPr lang="en-US" dirty="0"/>
              <a:t>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Gestalt ideas in data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grouping apparent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BAE9-A61C-8B53-AC2D-0885C40F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close up of a paintbrush&#10;&#10;Description automatically generated">
            <a:extLst>
              <a:ext uri="{FF2B5EF4-FFF2-40B4-BE49-F238E27FC236}">
                <a16:creationId xmlns:a16="http://schemas.microsoft.com/office/drawing/2014/main" id="{485D6F1E-D7AC-A87F-EEB1-8889E322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A1E86-1E20-97EF-3C1E-91B1B5252985}"/>
              </a:ext>
            </a:extLst>
          </p:cNvPr>
          <p:cNvSpPr/>
          <p:nvPr/>
        </p:nvSpPr>
        <p:spPr>
          <a:xfrm>
            <a:off x="2628900" y="1295400"/>
            <a:ext cx="3886200" cy="1600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76964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group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elements</a:t>
            </a:r>
            <a:r>
              <a:rPr lang="en-US" sz="2000" dirty="0"/>
              <a:t>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</a:t>
            </a:r>
            <a:r>
              <a:rPr lang="en-CA" dirty="0">
                <a:solidFill>
                  <a:srgbClr val="FF0000"/>
                </a:solidFill>
              </a:rPr>
              <a:t>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71900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14369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1242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  <p:pic>
        <p:nvPicPr>
          <p:cNvPr id="9" name="Picture 8" descr="A collage of a person with a shaggy haircut&#10;&#10;Description automatically generated">
            <a:extLst>
              <a:ext uri="{FF2B5EF4-FFF2-40B4-BE49-F238E27FC236}">
                <a16:creationId xmlns:a16="http://schemas.microsoft.com/office/drawing/2014/main" id="{3A813D9E-E9E5-0A2A-DE3F-9CCFC86277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99" y="1069492"/>
            <a:ext cx="2095499" cy="17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</a:t>
            </a:r>
            <a:r>
              <a:rPr lang="en-US" sz="2000" b="1" dirty="0"/>
              <a:t>hue, </a:t>
            </a:r>
            <a:r>
              <a:rPr lang="en-US" sz="2000" b="1" dirty="0" err="1"/>
              <a:t>chroma</a:t>
            </a:r>
            <a:r>
              <a:rPr lang="en-US" sz="2000" b="1" dirty="0"/>
              <a:t>, lightness </a:t>
            </a:r>
            <a:r>
              <a:rPr lang="en-US" sz="2000" dirty="0"/>
              <a:t>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7595751" y="1400666"/>
            <a:ext cx="1302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Caution</a:t>
            </a:r>
            <a:r>
              <a:rPr lang="en-US" sz="1600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88" y="1019666"/>
            <a:ext cx="406998" cy="428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  <p:pic>
        <p:nvPicPr>
          <p:cNvPr id="11" name="Picture 10" descr="A computer monitor with a tree and grass field&#10;&#10;Description automatically generated">
            <a:extLst>
              <a:ext uri="{FF2B5EF4-FFF2-40B4-BE49-F238E27FC236}">
                <a16:creationId xmlns:a16="http://schemas.microsoft.com/office/drawing/2014/main" id="{4AE8A6F1-BDBF-D0EF-AFF5-5B485A3B90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19936"/>
            <a:ext cx="762000" cy="613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D5386-3D36-6408-129D-CE2C14BA8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173" y="2328722"/>
            <a:ext cx="1323714" cy="7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quantitative</a:t>
            </a:r>
            <a:r>
              <a:rPr lang="en-US" dirty="0"/>
              <a:t>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22650" y="2521803"/>
            <a:ext cx="470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r>
              <a:rPr lang="en-CA" dirty="0"/>
              <a:t>)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8374</TotalTime>
  <Words>5836</Words>
  <Application>Microsoft Office PowerPoint</Application>
  <PresentationFormat>On-screen Show (4:3)</PresentationFormat>
  <Paragraphs>817</Paragraphs>
  <Slides>104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Cognition: Graph reading</vt:lpstr>
      <vt:lpstr>Cognition: Fast vs slow decisions</vt:lpstr>
      <vt:lpstr>Illusions:  The Eye-Brain Barrier</vt:lpstr>
      <vt:lpstr>Illusions: Length</vt:lpstr>
      <vt:lpstr>Are these lines changing length?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TheoryPractice: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 (outliers)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Using Gestalt ideas in data graphs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PowerPoint Presentation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103</cp:revision>
  <dcterms:created xsi:type="dcterms:W3CDTF">2021-03-24T14:54:27Z</dcterms:created>
  <dcterms:modified xsi:type="dcterms:W3CDTF">2025-01-30T18:16:31Z</dcterms:modified>
</cp:coreProperties>
</file>